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g"/><Relationship Id="rId6" Type="http://schemas.openxmlformats.org/officeDocument/2006/relationships/image" Target="../media/image-3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g"/><Relationship Id="rId4" Type="http://schemas.openxmlformats.org/officeDocument/2006/relationships/image" Target="../media/image-10-4.jpg"/><Relationship Id="rId5" Type="http://schemas.openxmlformats.org/officeDocument/2006/relationships/image" Target="../media/image-10-5.jpg"/><Relationship Id="rId6" Type="http://schemas.openxmlformats.org/officeDocument/2006/relationships/image" Target="../media/image-10-6.jpg"/><Relationship Id="rId7" Type="http://schemas.openxmlformats.org/officeDocument/2006/relationships/image" Target="../media/image-10-7.jp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id/team_metro2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852160" y="0"/>
            <a:ext cx="63367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52160" y="0"/>
            <a:ext cx="6336792" cy="6858000"/>
          </a:xfrm>
          <a:prstGeom prst="rect">
            <a:avLst/>
          </a:prstGeom>
          <a:solidFill>
            <a:srgbClr val="161238">
              <a:alpha val="45000"/>
            </a:srgbClr>
          </a:solidFill>
          <a:ln/>
        </p:spPr>
      </p:sp>
      <p:pic>
        <p:nvPicPr>
          <p:cNvPr id="4" name="Image 1" descr="blend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0"/>
            <a:ext cx="2834640" cy="6858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indent="0" marL="0">
              <a:buNone/>
            </a:pPr>
            <a:r>
              <a:rPr lang="en-US" sz="1200" b="1" spc="4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13232" y="21488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400" kern="0" dirty="0">
                <a:solidFill>
                  <a:srgbClr val="8F8B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PROFILE — SECURITY VERTICAL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685800" y="2560320"/>
            <a:ext cx="5669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</a:t>
            </a:r>
            <a:endParaRPr lang="en-US" sz="5200" dirty="0"/>
          </a:p>
        </p:txBody>
      </p:sp>
      <p:sp>
        <p:nvSpPr>
          <p:cNvPr id="8" name="Text 4"/>
          <p:cNvSpPr/>
          <p:nvPr/>
        </p:nvSpPr>
        <p:spPr>
          <a:xfrm>
            <a:off x="685800" y="3401568"/>
            <a:ext cx="5669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spc="3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</a:t>
            </a:r>
            <a:endParaRPr lang="en-US" sz="5200" dirty="0"/>
          </a:p>
        </p:txBody>
      </p:sp>
      <p:sp>
        <p:nvSpPr>
          <p:cNvPr id="9" name="Text 5"/>
          <p:cNvSpPr/>
          <p:nvPr/>
        </p:nvSpPr>
        <p:spPr>
          <a:xfrm>
            <a:off x="713232" y="44348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D9D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people, structured training and 24×7 technology-backed operations — professional on day one, accountable every day after.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713232" y="60807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F8B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ADSMULTISERVICES.IN      +91 93110 07739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240" y="29260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algn="r" indent="0" marL="0">
              <a:buNone/>
            </a:pPr>
            <a:r>
              <a:rPr lang="en-US" sz="850" b="1" spc="3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STORY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21792" y="786384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40080" y="16916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IMPRESSION ADS MULTI SERVICES PVT. LTD.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210312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in 2022 by Deepak — together with Sunil and Aditya — with one clear mission: reliable, professional, technology-driven business support services under one roof.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40080" y="315468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journey began with security services. Today we are a complete business solutions company delivering Security, Manpower, Transport and Hotel solutions to leading organizations across India.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0080" y="44348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i="1" dirty="0">
                <a:solidFill>
                  <a:srgbClr val="1E1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don’t just provide services — we build long-term partnerships.</a:t>
            </a:r>
            <a:endParaRPr lang="en-US" sz="1350" dirty="0"/>
          </a:p>
        </p:txBody>
      </p:sp>
      <p:pic>
        <p:nvPicPr>
          <p:cNvPr id="11" name="Image 0" descr="vid/team_metro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355080" y="1691640"/>
            <a:ext cx="5193792" cy="2331720"/>
          </a:xfrm>
          <a:prstGeom prst="rect">
            <a:avLst/>
          </a:prstGeom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pic>
      <p:sp>
        <p:nvSpPr>
          <p:cNvPr id="12" name="Text 9"/>
          <p:cNvSpPr/>
          <p:nvPr/>
        </p:nvSpPr>
        <p:spPr>
          <a:xfrm>
            <a:off x="6355080" y="4343400"/>
            <a:ext cx="1207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6355080" y="48463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b="1" spc="150" kern="0" dirty="0">
                <a:solidFill>
                  <a:srgbClr val="9B9A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FOUNDED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7699248" y="4343400"/>
            <a:ext cx="1207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7699248" y="48463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b="1" spc="150" kern="0" dirty="0">
                <a:solidFill>
                  <a:srgbClr val="9B9A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VERTICALS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9043416" y="4343400"/>
            <a:ext cx="1207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9043416" y="48463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b="1" spc="150" kern="0" dirty="0">
                <a:solidFill>
                  <a:srgbClr val="9B9A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CERTIFIED QUALITY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10387584" y="4343400"/>
            <a:ext cx="1207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24×7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10387584" y="48463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b="1" spc="150" kern="0" dirty="0">
                <a:solidFill>
                  <a:srgbClr val="9B9A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COMMAND CENTER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640080" y="5623560"/>
            <a:ext cx="10908792" cy="502920"/>
          </a:xfrm>
          <a:prstGeom prst="roundRect">
            <a:avLst>
              <a:gd name="adj" fmla="val 50000"/>
            </a:avLst>
          </a:prstGeom>
          <a:solidFill>
            <a:srgbClr val="F4F5FB"/>
          </a:solidFill>
          <a:ln/>
        </p:spPr>
      </p:sp>
      <p:sp>
        <p:nvSpPr>
          <p:cNvPr id="21" name="Text 18"/>
          <p:cNvSpPr/>
          <p:nvPr/>
        </p:nvSpPr>
        <p:spPr>
          <a:xfrm>
            <a:off x="640080" y="5623560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15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   ·    MANPOWER    ·    TRANSPORT (ADS CABS)    ·    HOSPITALITY (ADS RESIDENCY)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240" y="29260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algn="r" indent="0" marL="0">
              <a:buNone/>
            </a:pPr>
            <a:r>
              <a:rPr lang="en-US" sz="850" b="1" spc="3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DELIVER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21792" y="786384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SECURITY </a:t>
            </a:r>
            <a:pPr indent="0" marL="0">
              <a:buNone/>
            </a:pPr>
            <a:r>
              <a:rPr lang="en-US" sz="3000" b="1" spc="2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OFFERING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530352" cy="53035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72" y="1829532"/>
            <a:ext cx="254569" cy="25456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71600" y="167335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 GUARDING &amp; SUPERVISION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371600" y="1965960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Trained, verified security officers with on-site supervisors — banking, aviation, corporate, retail and residential sites.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40080" y="2807208"/>
            <a:ext cx="530352" cy="53035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72" y="2945100"/>
            <a:ext cx="254569" cy="25456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371600" y="27889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RESPONSE TEAMS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1371600" y="3081528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Two-tier QRT fleet — bikes first on scene, vans with the full team, equipment and backup.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40080" y="3922776"/>
            <a:ext cx="530352" cy="53035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72" y="4060668"/>
            <a:ext cx="254569" cy="25456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71600" y="390448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24×7 COMMAND CENTER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371600" y="4197096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monitoring, shift allocation and live field operations tracking across every site.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40080" y="5038344"/>
            <a:ext cx="530352" cy="53035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72" y="5176236"/>
            <a:ext cx="254569" cy="254569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71600" y="5020056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COMPLIANT WORKFORCE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1371600" y="5312664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Background-checked, medically fit, quarterly-trained professionals — PF, ESI and statutory compliant.</a:t>
            </a:r>
            <a:endParaRPr lang="en-US" sz="1150" dirty="0"/>
          </a:p>
        </p:txBody>
      </p:sp>
      <p:pic>
        <p:nvPicPr>
          <p:cNvPr id="23" name="Image 4" descr="vid/guards_airport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675120" y="1691640"/>
            <a:ext cx="4873752" cy="2377440"/>
          </a:xfrm>
          <a:prstGeom prst="rect">
            <a:avLst/>
          </a:prstGeom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pic>
      <p:sp>
        <p:nvSpPr>
          <p:cNvPr id="24" name="Text 17"/>
          <p:cNvSpPr/>
          <p:nvPr/>
        </p:nvSpPr>
        <p:spPr>
          <a:xfrm>
            <a:off x="6675120" y="4142232"/>
            <a:ext cx="48737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50" kern="0" dirty="0">
                <a:solidFill>
                  <a:srgbClr val="9B9A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AIRPORT DEPLOYMENT</a:t>
            </a:r>
            <a:endParaRPr lang="en-US" sz="950" dirty="0"/>
          </a:p>
        </p:txBody>
      </p:sp>
      <p:pic>
        <p:nvPicPr>
          <p:cNvPr id="25" name="Image 5" descr="vid/guards_night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675120" y="4434840"/>
            <a:ext cx="4873752" cy="1554480"/>
          </a:xfrm>
          <a:prstGeom prst="rect">
            <a:avLst/>
          </a:prstGeom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pic>
      <p:sp>
        <p:nvSpPr>
          <p:cNvPr id="26" name="Text 18"/>
          <p:cNvSpPr/>
          <p:nvPr/>
        </p:nvSpPr>
        <p:spPr>
          <a:xfrm>
            <a:off x="6675120" y="6062472"/>
            <a:ext cx="48737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50" kern="0" dirty="0">
                <a:solidFill>
                  <a:srgbClr val="9B9A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 OPERATIONS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240" y="29260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algn="r" indent="0" marL="0">
              <a:buNone/>
            </a:pPr>
            <a:r>
              <a:rPr lang="en-US" sz="850" b="1" spc="3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SELECTION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21792" y="786384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DON’T HIRE. </a:t>
            </a:r>
            <a:pPr indent="0" marL="0">
              <a:buNone/>
            </a:pPr>
            <a:r>
              <a:rPr lang="en-US" sz="3000" b="1" spc="2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SELECT.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professionals sourced through referral networks — and screened through four gates before they ever reach a client site.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DDD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5400" dirty="0"/>
          </a:p>
        </p:txBody>
      </p:sp>
      <p:sp>
        <p:nvSpPr>
          <p:cNvPr id="9" name="Shape 7"/>
          <p:cNvSpPr/>
          <p:nvPr/>
        </p:nvSpPr>
        <p:spPr>
          <a:xfrm>
            <a:off x="640080" y="3291840"/>
            <a:ext cx="512064" cy="512064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217" y="3424977"/>
            <a:ext cx="245791" cy="245791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40080" y="39776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40080" y="43434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and role competence, validated hands-on.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3456432" y="22860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DDD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5400" dirty="0"/>
          </a:p>
        </p:txBody>
      </p:sp>
      <p:sp>
        <p:nvSpPr>
          <p:cNvPr id="14" name="Shape 11"/>
          <p:cNvSpPr/>
          <p:nvPr/>
        </p:nvSpPr>
        <p:spPr>
          <a:xfrm>
            <a:off x="3456432" y="3291840"/>
            <a:ext cx="512064" cy="512064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569" y="3424977"/>
            <a:ext cx="245791" cy="245791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456432" y="39776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3456432" y="43434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service record with past employers.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6272784" y="22860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DDD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5400" dirty="0"/>
          </a:p>
        </p:txBody>
      </p:sp>
      <p:sp>
        <p:nvSpPr>
          <p:cNvPr id="19" name="Shape 15"/>
          <p:cNvSpPr/>
          <p:nvPr/>
        </p:nvSpPr>
        <p:spPr>
          <a:xfrm>
            <a:off x="6272784" y="3291840"/>
            <a:ext cx="512064" cy="512064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921" y="3424977"/>
            <a:ext cx="245791" cy="245791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272784" y="39776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CONDUCT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6272784" y="43434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Discipline, integrity and client etiquette.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9089136" y="22860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DDDB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5400" dirty="0"/>
          </a:p>
        </p:txBody>
      </p:sp>
      <p:sp>
        <p:nvSpPr>
          <p:cNvPr id="24" name="Shape 19"/>
          <p:cNvSpPr/>
          <p:nvPr/>
        </p:nvSpPr>
        <p:spPr>
          <a:xfrm>
            <a:off x="9089136" y="3291840"/>
            <a:ext cx="512064" cy="512064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2273" y="3424977"/>
            <a:ext cx="245791" cy="245791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089136" y="39776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FITNESS</a:t>
            </a:r>
            <a:endParaRPr lang="en-US" sz="1600" dirty="0"/>
          </a:p>
        </p:txBody>
      </p:sp>
      <p:sp>
        <p:nvSpPr>
          <p:cNvPr id="27" name="Text 21"/>
          <p:cNvSpPr/>
          <p:nvPr/>
        </p:nvSpPr>
        <p:spPr>
          <a:xfrm>
            <a:off x="9089136" y="434340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readiness and medical clearance.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640080" y="571500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B9A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Candidates who do not clear a gate do not move forward.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240" y="29260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algn="r" indent="0" marL="0">
              <a:buNone/>
            </a:pPr>
            <a:r>
              <a:rPr lang="en-US" sz="850" b="1" spc="3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VERIFICATION &amp; COMPLIANCE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21792" y="786384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VERIFIED. </a:t>
            </a:r>
            <a:pPr indent="0" marL="0">
              <a:buNone/>
            </a:pPr>
            <a:r>
              <a:rPr lang="en-US" sz="3000" b="1" spc="2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BACKGROUND-CHECKED.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3465576" cy="1600200"/>
          </a:xfrm>
          <a:prstGeom prst="roundRect">
            <a:avLst>
              <a:gd name="adj" fmla="val 5143"/>
            </a:avLst>
          </a:prstGeom>
          <a:solidFill>
            <a:srgbClr val="F4F5FB"/>
          </a:solidFill>
          <a:ln/>
        </p:spPr>
      </p:sp>
      <p:sp>
        <p:nvSpPr>
          <p:cNvPr id="8" name="Shape 6"/>
          <p:cNvSpPr/>
          <p:nvPr/>
        </p:nvSpPr>
        <p:spPr>
          <a:xfrm>
            <a:off x="859536" y="186537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673" y="1998513"/>
            <a:ext cx="245791" cy="24579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54480" y="1883664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5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AADHAAR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1554480" y="219456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portal verification</a:t>
            </a:r>
            <a:endParaRPr lang="en-US" sz="11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80" y="2816352"/>
            <a:ext cx="201168" cy="2011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828800" y="27797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325112" y="1645920"/>
            <a:ext cx="3465576" cy="1600200"/>
          </a:xfrm>
          <a:prstGeom prst="roundRect">
            <a:avLst>
              <a:gd name="adj" fmla="val 5143"/>
            </a:avLst>
          </a:prstGeom>
          <a:solidFill>
            <a:srgbClr val="F4F5FB"/>
          </a:solidFill>
          <a:ln/>
        </p:spPr>
      </p:sp>
      <p:sp>
        <p:nvSpPr>
          <p:cNvPr id="15" name="Shape 11"/>
          <p:cNvSpPr/>
          <p:nvPr/>
        </p:nvSpPr>
        <p:spPr>
          <a:xfrm>
            <a:off x="4544568" y="186537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705" y="1998513"/>
            <a:ext cx="245791" cy="2457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39512" y="1883664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5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5239512" y="219456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portal verification</a:t>
            </a:r>
            <a:endParaRPr lang="en-US" sz="11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9512" y="2816352"/>
            <a:ext cx="201168" cy="20116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513832" y="27797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8010144" y="1645920"/>
            <a:ext cx="3465576" cy="1600200"/>
          </a:xfrm>
          <a:prstGeom prst="roundRect">
            <a:avLst>
              <a:gd name="adj" fmla="val 5143"/>
            </a:avLst>
          </a:prstGeom>
          <a:solidFill>
            <a:srgbClr val="F4F5FB"/>
          </a:solidFill>
          <a:ln/>
        </p:spPr>
      </p:sp>
      <p:sp>
        <p:nvSpPr>
          <p:cNvPr id="22" name="Shape 16"/>
          <p:cNvSpPr/>
          <p:nvPr/>
        </p:nvSpPr>
        <p:spPr>
          <a:xfrm>
            <a:off x="8229600" y="186537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2737" y="1998513"/>
            <a:ext cx="245791" cy="245791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924544" y="1883664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5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 &amp; ADDRESS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8924544" y="219456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and address proof verified</a:t>
            </a:r>
            <a:endParaRPr lang="en-US" sz="11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4544" y="2816352"/>
            <a:ext cx="201168" cy="201168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9198864" y="27797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050" dirty="0"/>
          </a:p>
        </p:txBody>
      </p:sp>
      <p:sp>
        <p:nvSpPr>
          <p:cNvPr id="28" name="Shape 20"/>
          <p:cNvSpPr/>
          <p:nvPr/>
        </p:nvSpPr>
        <p:spPr>
          <a:xfrm>
            <a:off x="640080" y="3429000"/>
            <a:ext cx="3465576" cy="1600200"/>
          </a:xfrm>
          <a:prstGeom prst="roundRect">
            <a:avLst>
              <a:gd name="adj" fmla="val 5143"/>
            </a:avLst>
          </a:prstGeom>
          <a:solidFill>
            <a:srgbClr val="F4F5FB"/>
          </a:solidFill>
          <a:ln/>
        </p:spPr>
      </p:sp>
      <p:sp>
        <p:nvSpPr>
          <p:cNvPr id="29" name="Shape 21"/>
          <p:cNvSpPr/>
          <p:nvPr/>
        </p:nvSpPr>
        <p:spPr>
          <a:xfrm>
            <a:off x="859536" y="364845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673" y="3781593"/>
            <a:ext cx="245791" cy="245791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1554480" y="3666744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5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EMPLOYMENT</a:t>
            </a:r>
            <a:endParaRPr lang="en-US" sz="1350" dirty="0"/>
          </a:p>
        </p:txBody>
      </p:sp>
      <p:sp>
        <p:nvSpPr>
          <p:cNvPr id="32" name="Text 23"/>
          <p:cNvSpPr/>
          <p:nvPr/>
        </p:nvSpPr>
        <p:spPr>
          <a:xfrm>
            <a:off x="1554480" y="397764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record confirmed</a:t>
            </a:r>
            <a:endParaRPr lang="en-US" sz="11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4480" y="4599432"/>
            <a:ext cx="201168" cy="201168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1828800" y="45628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050" dirty="0"/>
          </a:p>
        </p:txBody>
      </p:sp>
      <p:sp>
        <p:nvSpPr>
          <p:cNvPr id="35" name="Shape 25"/>
          <p:cNvSpPr/>
          <p:nvPr/>
        </p:nvSpPr>
        <p:spPr>
          <a:xfrm>
            <a:off x="4325112" y="3429000"/>
            <a:ext cx="3465576" cy="1600200"/>
          </a:xfrm>
          <a:prstGeom prst="roundRect">
            <a:avLst>
              <a:gd name="adj" fmla="val 5143"/>
            </a:avLst>
          </a:prstGeom>
          <a:solidFill>
            <a:srgbClr val="F4F5FB"/>
          </a:solidFill>
          <a:ln/>
        </p:spPr>
      </p:sp>
      <p:sp>
        <p:nvSpPr>
          <p:cNvPr id="36" name="Shape 26"/>
          <p:cNvSpPr/>
          <p:nvPr/>
        </p:nvSpPr>
        <p:spPr>
          <a:xfrm>
            <a:off x="4544568" y="364845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7705" y="3781593"/>
            <a:ext cx="245791" cy="245791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5239512" y="3666744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5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 CHECK</a:t>
            </a:r>
            <a:endParaRPr lang="en-US" sz="1350" dirty="0"/>
          </a:p>
        </p:txBody>
      </p:sp>
      <p:sp>
        <p:nvSpPr>
          <p:cNvPr id="39" name="Text 28"/>
          <p:cNvSpPr/>
          <p:nvPr/>
        </p:nvSpPr>
        <p:spPr>
          <a:xfrm>
            <a:off x="5239512" y="397764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Police and records verification</a:t>
            </a:r>
            <a:endParaRPr lang="en-US" sz="1100" dirty="0"/>
          </a:p>
        </p:txBody>
      </p:sp>
      <p:pic>
        <p:nvPicPr>
          <p:cNvPr id="4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9512" y="4599432"/>
            <a:ext cx="201168" cy="201168"/>
          </a:xfrm>
          <a:prstGeom prst="rect">
            <a:avLst/>
          </a:prstGeom>
        </p:spPr>
      </p:pic>
      <p:sp>
        <p:nvSpPr>
          <p:cNvPr id="41" name="Text 29"/>
          <p:cNvSpPr/>
          <p:nvPr/>
        </p:nvSpPr>
        <p:spPr>
          <a:xfrm>
            <a:off x="5513832" y="45628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050" dirty="0"/>
          </a:p>
        </p:txBody>
      </p:sp>
      <p:sp>
        <p:nvSpPr>
          <p:cNvPr id="42" name="Shape 30"/>
          <p:cNvSpPr/>
          <p:nvPr/>
        </p:nvSpPr>
        <p:spPr>
          <a:xfrm>
            <a:off x="8010144" y="3429000"/>
            <a:ext cx="3465576" cy="1600200"/>
          </a:xfrm>
          <a:prstGeom prst="roundRect">
            <a:avLst>
              <a:gd name="adj" fmla="val 5143"/>
            </a:avLst>
          </a:prstGeom>
          <a:solidFill>
            <a:srgbClr val="F4F5FB"/>
          </a:solidFill>
          <a:ln/>
        </p:spPr>
      </p:sp>
      <p:sp>
        <p:nvSpPr>
          <p:cNvPr id="43" name="Shape 31"/>
          <p:cNvSpPr/>
          <p:nvPr/>
        </p:nvSpPr>
        <p:spPr>
          <a:xfrm>
            <a:off x="8229600" y="364845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2737" y="3781593"/>
            <a:ext cx="245791" cy="245791"/>
          </a:xfrm>
          <a:prstGeom prst="rect">
            <a:avLst/>
          </a:prstGeom>
        </p:spPr>
      </p:pic>
      <p:sp>
        <p:nvSpPr>
          <p:cNvPr id="45" name="Text 32"/>
          <p:cNvSpPr/>
          <p:nvPr/>
        </p:nvSpPr>
        <p:spPr>
          <a:xfrm>
            <a:off x="8924544" y="3666744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5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BACKGROUND</a:t>
            </a:r>
            <a:endParaRPr lang="en-US" sz="1350" dirty="0"/>
          </a:p>
        </p:txBody>
      </p:sp>
      <p:sp>
        <p:nvSpPr>
          <p:cNvPr id="46" name="Text 33"/>
          <p:cNvSpPr/>
          <p:nvPr/>
        </p:nvSpPr>
        <p:spPr>
          <a:xfrm>
            <a:off x="8924544" y="397764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visit and references</a:t>
            </a:r>
            <a:endParaRPr lang="en-US" sz="1100" dirty="0"/>
          </a:p>
        </p:txBody>
      </p:sp>
      <p:pic>
        <p:nvPicPr>
          <p:cNvPr id="4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24544" y="4599432"/>
            <a:ext cx="201168" cy="201168"/>
          </a:xfrm>
          <a:prstGeom prst="rect">
            <a:avLst/>
          </a:prstGeom>
        </p:spPr>
      </p:pic>
      <p:sp>
        <p:nvSpPr>
          <p:cNvPr id="48" name="Text 34"/>
          <p:cNvSpPr/>
          <p:nvPr/>
        </p:nvSpPr>
        <p:spPr>
          <a:xfrm>
            <a:off x="9198864" y="45628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050" dirty="0"/>
          </a:p>
        </p:txBody>
      </p:sp>
      <p:sp>
        <p:nvSpPr>
          <p:cNvPr id="49" name="Shape 35"/>
          <p:cNvSpPr/>
          <p:nvPr/>
        </p:nvSpPr>
        <p:spPr>
          <a:xfrm>
            <a:off x="1920240" y="548640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E7F6EA"/>
          </a:solidFill>
          <a:ln/>
        </p:spPr>
      </p:sp>
      <p:sp>
        <p:nvSpPr>
          <p:cNvPr id="50" name="Text 36"/>
          <p:cNvSpPr/>
          <p:nvPr/>
        </p:nvSpPr>
        <p:spPr>
          <a:xfrm>
            <a:off x="1920240" y="54864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150" kern="0" dirty="0">
                <a:solidFill>
                  <a:srgbClr val="1563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 FOR DUTY — MEDICAL CLEARANCE</a:t>
            </a:r>
            <a:endParaRPr lang="en-US" sz="1150" dirty="0"/>
          </a:p>
        </p:txBody>
      </p:sp>
      <p:sp>
        <p:nvSpPr>
          <p:cNvPr id="51" name="Shape 37"/>
          <p:cNvSpPr/>
          <p:nvPr/>
        </p:nvSpPr>
        <p:spPr>
          <a:xfrm>
            <a:off x="6400800" y="5486400"/>
            <a:ext cx="3840480" cy="457200"/>
          </a:xfrm>
          <a:prstGeom prst="roundRect">
            <a:avLst>
              <a:gd name="adj" fmla="val 50000"/>
            </a:avLst>
          </a:prstGeom>
          <a:solidFill>
            <a:srgbClr val="F4F5FB"/>
          </a:solidFill>
          <a:ln/>
        </p:spPr>
      </p:sp>
      <p:sp>
        <p:nvSpPr>
          <p:cNvPr id="52" name="Text 38"/>
          <p:cNvSpPr/>
          <p:nvPr/>
        </p:nvSpPr>
        <p:spPr>
          <a:xfrm>
            <a:off x="6400800" y="54864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15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CLEARED</a:t>
            </a:r>
            <a:endParaRPr lang="en-US" sz="1150" dirty="0"/>
          </a:p>
        </p:txBody>
      </p:sp>
      <p:sp>
        <p:nvSpPr>
          <p:cNvPr id="53" name="Text 39"/>
          <p:cNvSpPr/>
          <p:nvPr/>
        </p:nvSpPr>
        <p:spPr>
          <a:xfrm>
            <a:off x="640080" y="6053328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9B9A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after every check clears does training begin.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240" y="29260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algn="r" indent="0" marL="0">
              <a:buNone/>
            </a:pPr>
            <a:r>
              <a:rPr lang="en-US" sz="850" b="1" spc="3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21792" y="786384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TRAINED. </a:t>
            </a:r>
            <a:pPr indent="0" marL="0">
              <a:buNone/>
            </a:pPr>
            <a:r>
              <a:rPr lang="en-US" sz="3000" b="1" spc="2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DEPLOYED.</a:t>
            </a:r>
            <a:endParaRPr lang="en-US" sz="3000" dirty="0"/>
          </a:p>
        </p:txBody>
      </p:sp>
      <p:pic>
        <p:nvPicPr>
          <p:cNvPr id="7" name="Image 0" descr="vid/guards_formation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0080" y="1691640"/>
            <a:ext cx="5120640" cy="3840480"/>
          </a:xfrm>
          <a:prstGeom prst="rect">
            <a:avLst/>
          </a:prstGeom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pic>
      <p:sp>
        <p:nvSpPr>
          <p:cNvPr id="8" name="Text 5"/>
          <p:cNvSpPr/>
          <p:nvPr/>
        </p:nvSpPr>
        <p:spPr>
          <a:xfrm>
            <a:off x="640080" y="560527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50" kern="0" dirty="0">
                <a:solidFill>
                  <a:srgbClr val="9B9A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DRILLS — AUTHORIZED TRAINING CENTERS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6263640" y="1691640"/>
            <a:ext cx="530352" cy="53035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532" y="1829532"/>
            <a:ext cx="254569" cy="25456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995160" y="16733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TRAINING PROGRAMS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6995160" y="1965960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 drills, safety protocols and on-ground readiness — every quarter.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263640" y="2807208"/>
            <a:ext cx="530352" cy="53035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532" y="2945100"/>
            <a:ext cx="254569" cy="25456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995160" y="27889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BRIEFINGS &amp; DRILLS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6995160" y="3081528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SOPs, client protocols, emergency response, conduct and accountability.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263640" y="3922776"/>
            <a:ext cx="530352" cy="53035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532" y="4060668"/>
            <a:ext cx="254569" cy="254569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995160" y="39044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TRAINING PLATFORM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6995160" y="4197096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learning modules — every module tracked to completion for every employee.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263640" y="5038344"/>
            <a:ext cx="530352" cy="53035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532" y="5176236"/>
            <a:ext cx="254569" cy="254569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995160" y="502005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DEPLOYED ONLY WHEN CERTIFIED</a:t>
            </a:r>
            <a:endParaRPr lang="en-US" sz="1400" dirty="0"/>
          </a:p>
        </p:txBody>
      </p:sp>
      <p:sp>
        <p:nvSpPr>
          <p:cNvPr id="24" name="Text 17"/>
          <p:cNvSpPr/>
          <p:nvPr/>
        </p:nvSpPr>
        <p:spPr>
          <a:xfrm>
            <a:off x="6995160" y="5312664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professional reaches your site before clearing every module.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240" y="29260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algn="r" indent="0" marL="0">
              <a:buNone/>
            </a:pPr>
            <a:r>
              <a:rPr lang="en-US" sz="850" b="1" spc="3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OPERATIONS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21792" y="786384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</a:t>
            </a:r>
            <a:pPr indent="0" marL="0">
              <a:buNone/>
            </a:pPr>
            <a:r>
              <a:rPr lang="en-US" sz="3000" b="1" spc="2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SHIFT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1609344" y="1645920"/>
            <a:ext cx="621792" cy="62179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1010" y="1807586"/>
            <a:ext cx="298460" cy="2984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3957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REPORTING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68833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 ✓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25696" y="1645920"/>
            <a:ext cx="621792" cy="62179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362" y="1807586"/>
            <a:ext cx="298460" cy="2984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456432" y="23957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BRIEFING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3456432" y="268833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 ✓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7242048" y="1645920"/>
            <a:ext cx="621792" cy="62179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3714" y="1807586"/>
            <a:ext cx="298460" cy="2984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72784" y="23957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FITNESS CHECK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272784" y="268833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 ✓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10058400" y="1645920"/>
            <a:ext cx="621792" cy="621792"/>
          </a:xfrm>
          <a:prstGeom prst="ellipse">
            <a:avLst/>
          </a:prstGeom>
          <a:solidFill>
            <a:srgbClr val="EEEDFB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0066" y="1807586"/>
            <a:ext cx="298460" cy="29846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089136" y="23957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BREATH ANALYZER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9089136" y="268833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9E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 ✓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640080" y="3291840"/>
            <a:ext cx="10908792" cy="2514600"/>
          </a:xfrm>
          <a:prstGeom prst="roundRect">
            <a:avLst>
              <a:gd name="adj" fmla="val 4364"/>
            </a:avLst>
          </a:prstGeom>
          <a:solidFill>
            <a:srgbClr val="1E1B4B"/>
          </a:solidFill>
          <a:ln/>
        </p:spPr>
      </p:sp>
      <p:sp>
        <p:nvSpPr>
          <p:cNvPr id="24" name="Text 18"/>
          <p:cNvSpPr/>
          <p:nvPr/>
        </p:nvSpPr>
        <p:spPr>
          <a:xfrm>
            <a:off x="640080" y="3493008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400" kern="0" dirty="0">
                <a:solidFill>
                  <a:srgbClr val="D9D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COMMAND CENTER — REAL-TIME</a:t>
            </a:r>
            <a:endParaRPr lang="en-US" sz="1250" dirty="0"/>
          </a:p>
        </p:txBody>
      </p:sp>
      <p:sp>
        <p:nvSpPr>
          <p:cNvPr id="25" name="Shape 19"/>
          <p:cNvSpPr/>
          <p:nvPr/>
        </p:nvSpPr>
        <p:spPr>
          <a:xfrm>
            <a:off x="1417320" y="4114800"/>
            <a:ext cx="731520" cy="731520"/>
          </a:xfrm>
          <a:prstGeom prst="ellipse">
            <a:avLst/>
          </a:prstGeom>
          <a:solidFill>
            <a:srgbClr val="2A2478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7515" y="4304995"/>
            <a:ext cx="351130" cy="35113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14400" y="498348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00" b="1" spc="1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OPERATIONS TRACKER</a:t>
            </a:r>
            <a:endParaRPr lang="en-US" sz="1000" dirty="0"/>
          </a:p>
        </p:txBody>
      </p:sp>
      <p:sp>
        <p:nvSpPr>
          <p:cNvPr id="28" name="Shape 21"/>
          <p:cNvSpPr/>
          <p:nvPr/>
        </p:nvSpPr>
        <p:spPr>
          <a:xfrm>
            <a:off x="3063240" y="3913632"/>
            <a:ext cx="8138160" cy="475488"/>
          </a:xfrm>
          <a:prstGeom prst="roundRect">
            <a:avLst>
              <a:gd name="adj" fmla="val 15385"/>
            </a:avLst>
          </a:prstGeom>
          <a:solidFill>
            <a:srgbClr val="232052"/>
          </a:solidFill>
          <a:ln/>
        </p:spPr>
      </p:sp>
      <p:sp>
        <p:nvSpPr>
          <p:cNvPr id="29" name="Text 22"/>
          <p:cNvSpPr/>
          <p:nvPr/>
        </p:nvSpPr>
        <p:spPr>
          <a:xfrm>
            <a:off x="3337560" y="395935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SHIFT A &amp; B — ALLOCATED</a:t>
            </a:r>
            <a:endParaRPr lang="en-US" sz="1150" dirty="0"/>
          </a:p>
        </p:txBody>
      </p:sp>
      <p:sp>
        <p:nvSpPr>
          <p:cNvPr id="30" name="Text 23"/>
          <p:cNvSpPr/>
          <p:nvPr/>
        </p:nvSpPr>
        <p:spPr>
          <a:xfrm>
            <a:off x="7360920" y="3959352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D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rostering across every site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3063240" y="4480560"/>
            <a:ext cx="8138160" cy="475488"/>
          </a:xfrm>
          <a:prstGeom prst="roundRect">
            <a:avLst>
              <a:gd name="adj" fmla="val 15385"/>
            </a:avLst>
          </a:prstGeom>
          <a:solidFill>
            <a:srgbClr val="232052"/>
          </a:solidFill>
          <a:ln/>
        </p:spPr>
      </p:sp>
      <p:sp>
        <p:nvSpPr>
          <p:cNvPr id="32" name="Text 25"/>
          <p:cNvSpPr/>
          <p:nvPr/>
        </p:nvSpPr>
        <p:spPr>
          <a:xfrm>
            <a:off x="3337560" y="452628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ATTENDANCE — SYNCED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7360920" y="4526280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D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capture, no manual registers</a:t>
            </a:r>
            <a:endParaRPr lang="en-US" sz="1100" dirty="0"/>
          </a:p>
        </p:txBody>
      </p:sp>
      <p:sp>
        <p:nvSpPr>
          <p:cNvPr id="34" name="Shape 27"/>
          <p:cNvSpPr/>
          <p:nvPr/>
        </p:nvSpPr>
        <p:spPr>
          <a:xfrm>
            <a:off x="3063240" y="5047488"/>
            <a:ext cx="8138160" cy="475488"/>
          </a:xfrm>
          <a:prstGeom prst="roundRect">
            <a:avLst>
              <a:gd name="adj" fmla="val 15385"/>
            </a:avLst>
          </a:prstGeom>
          <a:solidFill>
            <a:srgbClr val="232052"/>
          </a:solidFill>
          <a:ln/>
        </p:spPr>
      </p:sp>
      <p:sp>
        <p:nvSpPr>
          <p:cNvPr id="35" name="Text 28"/>
          <p:cNvSpPr/>
          <p:nvPr/>
        </p:nvSpPr>
        <p:spPr>
          <a:xfrm>
            <a:off x="3337560" y="5093208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PATROL CHECKPOINTS — ON TRACK</a:t>
            </a:r>
            <a:endParaRPr lang="en-US" sz="1150" dirty="0"/>
          </a:p>
        </p:txBody>
      </p:sp>
      <p:sp>
        <p:nvSpPr>
          <p:cNvPr id="36" name="Text 29"/>
          <p:cNvSpPr/>
          <p:nvPr/>
        </p:nvSpPr>
        <p:spPr>
          <a:xfrm>
            <a:off x="7360920" y="509320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9D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patrol dots and checkpoint ticks, site by site</a:t>
            </a:r>
            <a:endParaRPr lang="en-US" sz="1100" dirty="0"/>
          </a:p>
        </p:txBody>
      </p:sp>
      <p:sp>
        <p:nvSpPr>
          <p:cNvPr id="37" name="Text 30"/>
          <p:cNvSpPr/>
          <p:nvPr/>
        </p:nvSpPr>
        <p:spPr>
          <a:xfrm>
            <a:off x="640080" y="598932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9B9A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site monitored in real time — from one central command center.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240" y="29260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algn="r" indent="0" marL="0">
              <a:buNone/>
            </a:pPr>
            <a:r>
              <a:rPr lang="en-US" sz="850" b="1" spc="3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6A64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A64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RESPONSE TEAM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21792" y="786384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SECOND </a:t>
            </a:r>
            <a:pPr indent="0" marL="0">
              <a:buNone/>
            </a:pPr>
            <a:r>
              <a:rPr lang="en-US" sz="3000" b="1" spc="2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40080" y="1536192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9D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SOS reaches our command center instantly. Response rolls out in two tiers:</a:t>
            </a:r>
            <a:endParaRPr lang="en-US" sz="1350" dirty="0"/>
          </a:p>
        </p:txBody>
      </p:sp>
      <p:pic>
        <p:nvPicPr>
          <p:cNvPr id="8" name="Image 0" descr="vid/qrt_bike_gate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0080" y="2057400"/>
            <a:ext cx="5394960" cy="30358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521208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spc="2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QRT BIKES — FIRST ON SCENE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40080" y="5504688"/>
            <a:ext cx="5394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spc="250" kern="0" dirty="0">
                <a:solidFill>
                  <a:srgbClr val="D9D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TRAFFIC · IN MINUTES</a:t>
            </a:r>
            <a:endParaRPr lang="en-US" sz="1000" dirty="0"/>
          </a:p>
        </p:txBody>
      </p:sp>
      <p:pic>
        <p:nvPicPr>
          <p:cNvPr id="11" name="Image 1" descr="vid/qrt_team_car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172200" y="2057400"/>
            <a:ext cx="5394960" cy="30358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spc="2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QRT VANS — FULL TEAM RESPONSE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6172200" y="5504688"/>
            <a:ext cx="5394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spc="250" kern="0" dirty="0">
                <a:solidFill>
                  <a:srgbClr val="D9D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· BACKUP · COORDINATION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640080" y="5870448"/>
            <a:ext cx="10908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D9D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COORDINATED WITH LOCAL POLICE · AMBULANCE · AGENCIES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640080" y="6144768"/>
            <a:ext cx="10908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INVESTIGATION REPORT SHARED WITH THE CLIENT — EVERY INCIDENT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240" y="29260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algn="r" indent="0" marL="0">
              <a:buNone/>
            </a:pPr>
            <a:r>
              <a:rPr lang="en-US" sz="850" b="1" spc="3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&amp; BILLING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21792" y="786384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DIGITAL. </a:t>
            </a:r>
            <a:pPr indent="0" marL="0">
              <a:buNone/>
            </a:pPr>
            <a:r>
              <a:rPr lang="en-US" sz="3000" b="1" spc="2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FULLY TRANSPARENT.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640080" y="1783080"/>
            <a:ext cx="3291840" cy="2057400"/>
          </a:xfrm>
          <a:prstGeom prst="roundRect">
            <a:avLst>
              <a:gd name="adj" fmla="val 4444"/>
            </a:avLst>
          </a:prstGeom>
          <a:solidFill>
            <a:srgbClr val="F4F5FB"/>
          </a:solidFill>
          <a:ln/>
        </p:spPr>
      </p:sp>
      <p:sp>
        <p:nvSpPr>
          <p:cNvPr id="8" name="Shape 6"/>
          <p:cNvSpPr/>
          <p:nvPr/>
        </p:nvSpPr>
        <p:spPr>
          <a:xfrm>
            <a:off x="2020824" y="2057400"/>
            <a:ext cx="530352" cy="53035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8716" y="2195292"/>
            <a:ext cx="254569" cy="25456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2788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ATTENDANCE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914400" y="3200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Captured digitally, every day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3913632" y="2514600"/>
            <a:ext cx="7498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600" dirty="0"/>
          </a:p>
        </p:txBody>
      </p:sp>
      <p:sp>
        <p:nvSpPr>
          <p:cNvPr id="13" name="Shape 10"/>
          <p:cNvSpPr/>
          <p:nvPr/>
        </p:nvSpPr>
        <p:spPr>
          <a:xfrm>
            <a:off x="4617720" y="1783080"/>
            <a:ext cx="3291840" cy="2057400"/>
          </a:xfrm>
          <a:prstGeom prst="roundRect">
            <a:avLst>
              <a:gd name="adj" fmla="val 4444"/>
            </a:avLst>
          </a:prstGeom>
          <a:solidFill>
            <a:srgbClr val="F4F5FB"/>
          </a:solidFill>
          <a:ln/>
        </p:spPr>
      </p:sp>
      <p:sp>
        <p:nvSpPr>
          <p:cNvPr id="14" name="Shape 11"/>
          <p:cNvSpPr/>
          <p:nvPr/>
        </p:nvSpPr>
        <p:spPr>
          <a:xfrm>
            <a:off x="5998464" y="2057400"/>
            <a:ext cx="530352" cy="53035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356" y="2195292"/>
            <a:ext cx="254569" cy="254569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617720" y="2788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PAYROLL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4892040" y="3200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Processed accurately, on time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7891272" y="2514600"/>
            <a:ext cx="7498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600" dirty="0"/>
          </a:p>
        </p:txBody>
      </p:sp>
      <p:sp>
        <p:nvSpPr>
          <p:cNvPr id="19" name="Shape 15"/>
          <p:cNvSpPr/>
          <p:nvPr/>
        </p:nvSpPr>
        <p:spPr>
          <a:xfrm>
            <a:off x="8595360" y="1783080"/>
            <a:ext cx="3291840" cy="2057400"/>
          </a:xfrm>
          <a:prstGeom prst="roundRect">
            <a:avLst>
              <a:gd name="adj" fmla="val 4444"/>
            </a:avLst>
          </a:prstGeom>
          <a:solidFill>
            <a:srgbClr val="F4F5FB"/>
          </a:solidFill>
          <a:ln/>
        </p:spPr>
      </p:sp>
      <p:sp>
        <p:nvSpPr>
          <p:cNvPr id="20" name="Shape 16"/>
          <p:cNvSpPr/>
          <p:nvPr/>
        </p:nvSpPr>
        <p:spPr>
          <a:xfrm>
            <a:off x="9976104" y="2057400"/>
            <a:ext cx="530352" cy="53035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996" y="2195292"/>
            <a:ext cx="254569" cy="254569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595360" y="2788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</a:t>
            </a:r>
            <a:endParaRPr lang="en-US" sz="1700" dirty="0"/>
          </a:p>
        </p:txBody>
      </p:sp>
      <p:sp>
        <p:nvSpPr>
          <p:cNvPr id="23" name="Text 18"/>
          <p:cNvSpPr/>
          <p:nvPr/>
        </p:nvSpPr>
        <p:spPr>
          <a:xfrm>
            <a:off x="8869680" y="3200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4B4C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Raised on schedule, fully itemized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1371600" y="4343400"/>
            <a:ext cx="2743200" cy="457200"/>
          </a:xfrm>
          <a:prstGeom prst="roundRect">
            <a:avLst>
              <a:gd name="adj" fmla="val 50000"/>
            </a:avLst>
          </a:prstGeom>
          <a:solidFill>
            <a:srgbClr val="E7F6EA"/>
          </a:solidFill>
          <a:ln/>
        </p:spPr>
      </p:sp>
      <p:sp>
        <p:nvSpPr>
          <p:cNvPr id="25" name="Text 20"/>
          <p:cNvSpPr/>
          <p:nvPr/>
        </p:nvSpPr>
        <p:spPr>
          <a:xfrm>
            <a:off x="1371600" y="4343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50" kern="0" dirty="0">
                <a:solidFill>
                  <a:srgbClr val="1563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 ✓</a:t>
            </a:r>
            <a:endParaRPr lang="en-US" sz="1300" dirty="0"/>
          </a:p>
        </p:txBody>
      </p:sp>
      <p:sp>
        <p:nvSpPr>
          <p:cNvPr id="26" name="Shape 21"/>
          <p:cNvSpPr/>
          <p:nvPr/>
        </p:nvSpPr>
        <p:spPr>
          <a:xfrm>
            <a:off x="4709160" y="4343400"/>
            <a:ext cx="2743200" cy="457200"/>
          </a:xfrm>
          <a:prstGeom prst="roundRect">
            <a:avLst>
              <a:gd name="adj" fmla="val 50000"/>
            </a:avLst>
          </a:prstGeom>
          <a:solidFill>
            <a:srgbClr val="E7F6EA"/>
          </a:solidFill>
          <a:ln/>
        </p:spPr>
      </p:sp>
      <p:sp>
        <p:nvSpPr>
          <p:cNvPr id="27" name="Text 22"/>
          <p:cNvSpPr/>
          <p:nvPr/>
        </p:nvSpPr>
        <p:spPr>
          <a:xfrm>
            <a:off x="4709160" y="4343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50" kern="0" dirty="0">
                <a:solidFill>
                  <a:srgbClr val="1563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ESI ✓</a:t>
            </a:r>
            <a:endParaRPr lang="en-US" sz="1300" dirty="0"/>
          </a:p>
        </p:txBody>
      </p:sp>
      <p:sp>
        <p:nvSpPr>
          <p:cNvPr id="28" name="Shape 23"/>
          <p:cNvSpPr/>
          <p:nvPr/>
        </p:nvSpPr>
        <p:spPr>
          <a:xfrm>
            <a:off x="8046720" y="4343400"/>
            <a:ext cx="2743200" cy="457200"/>
          </a:xfrm>
          <a:prstGeom prst="roundRect">
            <a:avLst>
              <a:gd name="adj" fmla="val 50000"/>
            </a:avLst>
          </a:prstGeom>
          <a:solidFill>
            <a:srgbClr val="E7F6EA"/>
          </a:solidFill>
          <a:ln/>
        </p:spPr>
      </p:sp>
      <p:sp>
        <p:nvSpPr>
          <p:cNvPr id="29" name="Text 24"/>
          <p:cNvSpPr/>
          <p:nvPr/>
        </p:nvSpPr>
        <p:spPr>
          <a:xfrm>
            <a:off x="8046720" y="4343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150" kern="0" dirty="0">
                <a:solidFill>
                  <a:srgbClr val="15632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STATUTORY DOCS ✓</a:t>
            </a:r>
            <a:endParaRPr lang="en-US" sz="1150" dirty="0"/>
          </a:p>
        </p:txBody>
      </p:sp>
      <p:sp>
        <p:nvSpPr>
          <p:cNvPr id="30" name="Shape 25"/>
          <p:cNvSpPr/>
          <p:nvPr/>
        </p:nvSpPr>
        <p:spPr>
          <a:xfrm>
            <a:off x="3310128" y="5138928"/>
            <a:ext cx="457200" cy="457200"/>
          </a:xfrm>
          <a:prstGeom prst="ellipse">
            <a:avLst/>
          </a:prstGeom>
          <a:solidFill>
            <a:srgbClr val="F4F5FB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5257800"/>
            <a:ext cx="219456" cy="219456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3931920" y="512064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AUDIT-READY — every record, every month, every client.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78240" y="292608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</a:t>
            </a:r>
            <a:pPr algn="r" indent="0" marL="0">
              <a:buNone/>
            </a:pPr>
            <a:r>
              <a:rPr lang="en-US" sz="850" b="1" spc="3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B0AF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40080" y="5029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4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CLIENTS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21792" y="786384"/>
            <a:ext cx="1090879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2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TRUSTED BY </a:t>
            </a:r>
            <a:pPr indent="0" marL="0">
              <a:buNone/>
            </a:pPr>
            <a:r>
              <a:rPr lang="en-US" sz="3000" b="1" spc="200" kern="0" dirty="0">
                <a:solidFill>
                  <a:srgbClr val="5B54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LEADING ORGANIZATIONS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32688" y="1947672"/>
            <a:ext cx="1563624" cy="73152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2898648" y="1691640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191256" y="1947672"/>
            <a:ext cx="1563624" cy="73152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5157216" y="1691640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sp>
      <p:pic>
        <p:nvPicPr>
          <p:cNvPr id="12" name="Image 2" descr="vid/logo_airindiasats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5449824" y="1947672"/>
            <a:ext cx="1563624" cy="73152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415784" y="1691640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sp>
      <p:pic>
        <p:nvPicPr>
          <p:cNvPr id="14" name="Image 3" descr="vid/logo_gofirst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7708392" y="1947672"/>
            <a:ext cx="1563624" cy="731520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9674352" y="1691640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sp>
      <p:pic>
        <p:nvPicPr>
          <p:cNvPr id="16" name="Image 4" descr="vid/logo_centuryply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966960" y="1947672"/>
            <a:ext cx="1563624" cy="731520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640080" y="3090672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sp>
      <p:pic>
        <p:nvPicPr>
          <p:cNvPr id="18" name="Image 5" descr="vid/logo_vayudoot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932688" y="3346704"/>
            <a:ext cx="1563624" cy="731520"/>
          </a:xfrm>
          <a:prstGeom prst="rect">
            <a:avLst/>
          </a:prstGeom>
        </p:spPr>
      </p:pic>
      <p:sp>
        <p:nvSpPr>
          <p:cNvPr id="19" name="Shape 11"/>
          <p:cNvSpPr/>
          <p:nvPr/>
        </p:nvSpPr>
        <p:spPr>
          <a:xfrm>
            <a:off x="2898648" y="3090672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25400" dir="5400000">
              <a:srgbClr val="1E1B4B">
                <a:alpha val="14000"/>
              </a:srgbClr>
            </a:outerShdw>
          </a:effectLst>
        </p:spPr>
      </p:sp>
      <p:pic>
        <p:nvPicPr>
          <p:cNvPr id="20" name="Image 6" descr="vid/logo_b2b.jp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3191256" y="3346704"/>
            <a:ext cx="1563624" cy="731520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5157216" y="3090672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4F5FB"/>
          </a:solidFill>
          <a:ln/>
        </p:spPr>
      </p:sp>
      <p:sp>
        <p:nvSpPr>
          <p:cNvPr id="22" name="Text 13"/>
          <p:cNvSpPr/>
          <p:nvPr/>
        </p:nvSpPr>
        <p:spPr>
          <a:xfrm>
            <a:off x="5248656" y="3090672"/>
            <a:ext cx="1965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AIESL</a:t>
            </a:r>
            <a:endParaRPr lang="en-US" sz="1250" dirty="0"/>
          </a:p>
        </p:txBody>
      </p:sp>
      <p:sp>
        <p:nvSpPr>
          <p:cNvPr id="23" name="Shape 14"/>
          <p:cNvSpPr/>
          <p:nvPr/>
        </p:nvSpPr>
        <p:spPr>
          <a:xfrm>
            <a:off x="7415784" y="3090672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4F5FB"/>
          </a:solidFill>
          <a:ln/>
        </p:spPr>
      </p:sp>
      <p:sp>
        <p:nvSpPr>
          <p:cNvPr id="24" name="Text 15"/>
          <p:cNvSpPr/>
          <p:nvPr/>
        </p:nvSpPr>
        <p:spPr>
          <a:xfrm>
            <a:off x="7507224" y="3090672"/>
            <a:ext cx="1965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INDIGO</a:t>
            </a:r>
            <a:endParaRPr lang="en-US" sz="1250" dirty="0"/>
          </a:p>
        </p:txBody>
      </p:sp>
      <p:sp>
        <p:nvSpPr>
          <p:cNvPr id="25" name="Shape 16"/>
          <p:cNvSpPr/>
          <p:nvPr/>
        </p:nvSpPr>
        <p:spPr>
          <a:xfrm>
            <a:off x="9674352" y="3090672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4F5FB"/>
          </a:solidFill>
          <a:ln/>
        </p:spPr>
      </p:sp>
      <p:sp>
        <p:nvSpPr>
          <p:cNvPr id="26" name="Text 17"/>
          <p:cNvSpPr/>
          <p:nvPr/>
        </p:nvSpPr>
        <p:spPr>
          <a:xfrm>
            <a:off x="9765792" y="3090672"/>
            <a:ext cx="1965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AIRLINES</a:t>
            </a:r>
            <a:endParaRPr lang="en-US" sz="1250" dirty="0"/>
          </a:p>
        </p:txBody>
      </p:sp>
      <p:sp>
        <p:nvSpPr>
          <p:cNvPr id="27" name="Shape 18"/>
          <p:cNvSpPr/>
          <p:nvPr/>
        </p:nvSpPr>
        <p:spPr>
          <a:xfrm>
            <a:off x="640080" y="4489704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4F5FB"/>
          </a:solidFill>
          <a:ln/>
        </p:spPr>
      </p:sp>
      <p:sp>
        <p:nvSpPr>
          <p:cNvPr id="28" name="Text 19"/>
          <p:cNvSpPr/>
          <p:nvPr/>
        </p:nvSpPr>
        <p:spPr>
          <a:xfrm>
            <a:off x="731520" y="4489704"/>
            <a:ext cx="1965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</a:t>
            </a:r>
            <a:endParaRPr lang="en-US" sz="1250" dirty="0"/>
          </a:p>
        </p:txBody>
      </p:sp>
      <p:sp>
        <p:nvSpPr>
          <p:cNvPr id="29" name="Shape 20"/>
          <p:cNvSpPr/>
          <p:nvPr/>
        </p:nvSpPr>
        <p:spPr>
          <a:xfrm>
            <a:off x="2898648" y="4489704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4F5FB"/>
          </a:solidFill>
          <a:ln/>
        </p:spPr>
      </p:sp>
      <p:sp>
        <p:nvSpPr>
          <p:cNvPr id="30" name="Text 21"/>
          <p:cNvSpPr/>
          <p:nvPr/>
        </p:nvSpPr>
        <p:spPr>
          <a:xfrm>
            <a:off x="2990088" y="4489704"/>
            <a:ext cx="1965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LENSKART</a:t>
            </a:r>
            <a:endParaRPr lang="en-US" sz="1250" dirty="0"/>
          </a:p>
        </p:txBody>
      </p:sp>
      <p:sp>
        <p:nvSpPr>
          <p:cNvPr id="31" name="Shape 22"/>
          <p:cNvSpPr/>
          <p:nvPr/>
        </p:nvSpPr>
        <p:spPr>
          <a:xfrm>
            <a:off x="5157216" y="4489704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4F5FB"/>
          </a:solidFill>
          <a:ln/>
        </p:spPr>
      </p:sp>
      <p:sp>
        <p:nvSpPr>
          <p:cNvPr id="32" name="Text 23"/>
          <p:cNvSpPr/>
          <p:nvPr/>
        </p:nvSpPr>
        <p:spPr>
          <a:xfrm>
            <a:off x="5248656" y="4489704"/>
            <a:ext cx="1965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WEBHELP</a:t>
            </a:r>
            <a:endParaRPr lang="en-US" sz="1250" dirty="0"/>
          </a:p>
        </p:txBody>
      </p:sp>
      <p:sp>
        <p:nvSpPr>
          <p:cNvPr id="33" name="Shape 24"/>
          <p:cNvSpPr/>
          <p:nvPr/>
        </p:nvSpPr>
        <p:spPr>
          <a:xfrm>
            <a:off x="7415784" y="4489704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F4F5FB"/>
          </a:solidFill>
          <a:ln/>
        </p:spPr>
      </p:sp>
      <p:sp>
        <p:nvSpPr>
          <p:cNvPr id="34" name="Text 25"/>
          <p:cNvSpPr/>
          <p:nvPr/>
        </p:nvSpPr>
        <p:spPr>
          <a:xfrm>
            <a:off x="7507224" y="4489704"/>
            <a:ext cx="1965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NAVJEEVAN SOCIETY</a:t>
            </a:r>
            <a:endParaRPr lang="en-US" sz="1250" dirty="0"/>
          </a:p>
        </p:txBody>
      </p:sp>
      <p:sp>
        <p:nvSpPr>
          <p:cNvPr id="35" name="Shape 26"/>
          <p:cNvSpPr/>
          <p:nvPr/>
        </p:nvSpPr>
        <p:spPr>
          <a:xfrm>
            <a:off x="9674352" y="4489704"/>
            <a:ext cx="2148840" cy="1243584"/>
          </a:xfrm>
          <a:prstGeom prst="roundRect">
            <a:avLst>
              <a:gd name="adj" fmla="val 5147"/>
            </a:avLst>
          </a:prstGeom>
          <a:solidFill>
            <a:srgbClr val="5B54E6"/>
          </a:solidFill>
          <a:ln/>
        </p:spPr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8460" y="4636008"/>
            <a:ext cx="420624" cy="420624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9674352" y="5111496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CERTIFIED</a:t>
            </a:r>
            <a:endParaRPr lang="en-US" sz="1150" dirty="0"/>
          </a:p>
        </p:txBody>
      </p:sp>
      <p:sp>
        <p:nvSpPr>
          <p:cNvPr id="38" name="Text 28"/>
          <p:cNvSpPr/>
          <p:nvPr/>
        </p:nvSpPr>
        <p:spPr>
          <a:xfrm>
            <a:off x="9674352" y="5367528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D9D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STANDARDS</a:t>
            </a:r>
            <a:endParaRPr lang="en-US" sz="800" dirty="0"/>
          </a:p>
        </p:txBody>
      </p:sp>
      <p:sp>
        <p:nvSpPr>
          <p:cNvPr id="39" name="Text 29"/>
          <p:cNvSpPr/>
          <p:nvPr/>
        </p:nvSpPr>
        <p:spPr>
          <a:xfrm>
            <a:off x="640080" y="603504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9B9A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banking to aviation and beyond — long-term partnerships built on process and trust.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7395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6A64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MULTISERVICES  ·  SECURITY SOLUTIONS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1247120" y="6473952"/>
            <a:ext cx="3017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A64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914400"/>
            <a:ext cx="121889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0" y="224028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8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MULTISERVICES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3246120"/>
            <a:ext cx="12188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DRIVEN BY PROCESS.   </a:t>
            </a:r>
            <a:pPr algn="ctr" indent="0" marL="0">
              <a:buNone/>
            </a:pPr>
            <a:r>
              <a:rPr lang="en-US" sz="2100" b="1" spc="3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PEOPLE.   </a:t>
            </a:r>
            <a:pPr algn="ctr" indent="0" marL="0">
              <a:buNone/>
            </a:pPr>
            <a:r>
              <a:rPr lang="en-US" sz="2100" b="1" spc="300" kern="0" dirty="0">
                <a:solidFill>
                  <a:srgbClr val="E8F6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TRUSTED BY CLIENTS.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0" y="406908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i="1" dirty="0">
                <a:solidFill>
                  <a:srgbClr val="D9D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is not a service — it is a responsibility.</a:t>
            </a:r>
            <a:endParaRPr lang="en-US" sz="145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208" y="5138928"/>
            <a:ext cx="246888" cy="2468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97680" y="510235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9D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ADSMULTISERVICES.IN</a:t>
            </a:r>
            <a:endParaRPr lang="en-US" sz="12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5138928"/>
            <a:ext cx="246888" cy="2468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068312" y="510235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9D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+91 93110 07739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2026-08-06T20:11:15Z</dcterms:created>
  <dcterms:modified xsi:type="dcterms:W3CDTF">2026-08-06T20:11:15Z</dcterms:modified>
</cp:coreProperties>
</file>